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0"/>
  </p:notesMasterIdLst>
  <p:handoutMasterIdLst>
    <p:handoutMasterId r:id="rId21"/>
  </p:handoutMasterIdLst>
  <p:sldIdLst>
    <p:sldId id="256" r:id="rId5"/>
    <p:sldId id="711" r:id="rId6"/>
    <p:sldId id="712" r:id="rId7"/>
    <p:sldId id="715" r:id="rId8"/>
    <p:sldId id="716" r:id="rId9"/>
    <p:sldId id="767" r:id="rId10"/>
    <p:sldId id="774" r:id="rId11"/>
    <p:sldId id="779" r:id="rId12"/>
    <p:sldId id="776" r:id="rId13"/>
    <p:sldId id="777" r:id="rId14"/>
    <p:sldId id="780" r:id="rId15"/>
    <p:sldId id="781" r:id="rId16"/>
    <p:sldId id="782" r:id="rId17"/>
    <p:sldId id="778" r:id="rId18"/>
    <p:sldId id="783" r:id="rId19"/>
  </p:sldIdLst>
  <p:sldSz cx="9144000" cy="6858000" type="screen4x3"/>
  <p:notesSz cx="9928225" cy="6797675"/>
  <p:custDataLst>
    <p:tags r:id="rId2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46" autoAdjust="0"/>
  </p:normalViewPr>
  <p:slideViewPr>
    <p:cSldViewPr>
      <p:cViewPr varScale="1">
        <p:scale>
          <a:sx n="74" d="100"/>
          <a:sy n="74" d="100"/>
        </p:scale>
        <p:origin x="145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8/5/2018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868637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780265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1275891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842970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1041089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742051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049205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26630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8587698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15.xml"/><Relationship Id="rId1" Type="http://schemas.openxmlformats.org/officeDocument/2006/relationships/slideMaster" Target="../slideMasters/slideMaster1.xml"/><Relationship Id="rId5" Type="http://schemas.openxmlformats.org/officeDocument/2006/relationships/slide" Target="../slides/slide14.xml"/><Relationship Id="rId4" Type="http://schemas.openxmlformats.org/officeDocument/2006/relationships/slide" Target="../slides/slide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812360" y="620688"/>
            <a:ext cx="100811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230106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P3.1 – Assets, Equity, Liabilities</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601523" y="620688"/>
            <a:ext cx="201622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P3.2</a:t>
            </a:r>
            <a:r>
              <a:rPr lang="en-GB" sz="1100" b="1" baseline="0" dirty="0" smtClean="0">
                <a:latin typeface="Arial" panose="020B0604020202020204" pitchFamily="34" charset="0"/>
                <a:cs typeface="Arial" panose="020B0604020202020204" pitchFamily="34" charset="0"/>
              </a:rPr>
              <a:t> – Accounting Equation</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4700732" y="620688"/>
            <a:ext cx="302864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P3.3 – Calculating the Accounting Equation</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 Be able to use the Accounting Equation</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31216"/>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11 – Accounting Concepts</a:t>
            </a:r>
            <a:br>
              <a:rPr lang="en-GB" sz="3400" b="1" dirty="0" smtClean="0"/>
            </a:br>
            <a:r>
              <a:rPr lang="en-GB" sz="3200" b="1" dirty="0">
                <a:solidFill>
                  <a:schemeClr val="tx1">
                    <a:lumMod val="50000"/>
                    <a:lumOff val="50000"/>
                  </a:schemeClr>
                </a:solidFill>
              </a:rPr>
              <a:t>2016</a:t>
            </a:r>
            <a:r>
              <a:rPr lang="en-GB" sz="3200" b="1" dirty="0" smtClean="0">
                <a:solidFill>
                  <a:schemeClr val="tx1">
                    <a:lumMod val="50000"/>
                    <a:lumOff val="50000"/>
                  </a:schemeClr>
                </a:solidFill>
              </a:rPr>
              <a:t> </a:t>
            </a:r>
            <a:r>
              <a:rPr lang="en-GB" sz="3200" b="1" dirty="0">
                <a:solidFill>
                  <a:schemeClr val="tx1">
                    <a:lumMod val="50000"/>
                    <a:lumOff val="50000"/>
                  </a:schemeClr>
                </a:solidFill>
              </a:rPr>
              <a:t>Specification - H/507/8158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51764"/>
            <a:ext cx="1629572" cy="1565068"/>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154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40" dirty="0" smtClean="0"/>
              <a:t>The basic principle </a:t>
            </a:r>
            <a:r>
              <a:rPr lang="en-US" sz="1740" dirty="0"/>
              <a:t>of the accounting </a:t>
            </a:r>
            <a:r>
              <a:rPr lang="en-US" sz="1740" dirty="0" smtClean="0"/>
              <a:t>equation is: </a:t>
            </a:r>
            <a:endParaRPr lang="en-US" sz="1740" dirty="0"/>
          </a:p>
          <a:p>
            <a:pPr algn="ctr"/>
            <a:r>
              <a:rPr lang="en-GB" sz="1740" b="1" dirty="0" smtClean="0">
                <a:solidFill>
                  <a:srgbClr val="FF0000"/>
                </a:solidFill>
              </a:rPr>
              <a:t>Assets = Capital + Liabilities </a:t>
            </a:r>
            <a:endParaRPr lang="en-GB" sz="1740" b="1" dirty="0">
              <a:solidFill>
                <a:srgbClr val="FF0000"/>
              </a:solidFill>
            </a:endParaRPr>
          </a:p>
          <a:p>
            <a:pPr marL="285750" indent="-285750">
              <a:buClr>
                <a:srgbClr val="00B050"/>
              </a:buClr>
              <a:buFont typeface="Wingdings 3" panose="05040102010807070707" pitchFamily="18" charset="2"/>
              <a:buChar char=""/>
            </a:pPr>
            <a:r>
              <a:rPr lang="en-US" sz="1740" dirty="0"/>
              <a:t>The equation that is the </a:t>
            </a:r>
            <a:r>
              <a:rPr lang="en-US" sz="1740" dirty="0" smtClean="0"/>
              <a:t>foundation </a:t>
            </a:r>
            <a:r>
              <a:rPr lang="en-US" sz="1740" dirty="0"/>
              <a:t>of double entry accounting. The accounting equation displays that all assets are either financed by borrowing money or paying with the money of the company's shareholders. Thus, the accounting equation is: Assets </a:t>
            </a:r>
            <a:r>
              <a:rPr lang="en-US" sz="1740" dirty="0" smtClean="0"/>
              <a:t>= Capital + Liabilities. </a:t>
            </a:r>
            <a:r>
              <a:rPr lang="en-US" sz="1740" dirty="0"/>
              <a:t>The balance sheet is a complex display of this equation, showing that the total assets of a company are equal to the total of liabilities and shareholder equity.</a:t>
            </a:r>
          </a:p>
          <a:p>
            <a:pPr>
              <a:buClr>
                <a:srgbClr val="00B050"/>
              </a:buClr>
            </a:pPr>
            <a:r>
              <a:rPr lang="en-US" sz="1740" b="1" dirty="0" smtClean="0"/>
              <a:t>Breaking it Down</a:t>
            </a:r>
            <a:endParaRPr lang="en-US" sz="1740" b="1" dirty="0"/>
          </a:p>
          <a:p>
            <a:pPr marL="285750" indent="-285750">
              <a:buClr>
                <a:srgbClr val="00B050"/>
              </a:buClr>
              <a:buFont typeface="Wingdings 3" panose="05040102010807070707" pitchFamily="18" charset="2"/>
              <a:buChar char=""/>
            </a:pPr>
            <a:r>
              <a:rPr lang="en-US" sz="1740" dirty="0"/>
              <a:t>Any purchase or sale by an accounting equity has an equal effect on both sides of the equation, or offsetting effects on the same side of the equation. The accounting equation could also be written as Liabilities = Assets – Shareholder Equity and Shareholder Equity = Assets – Liabilities.</a:t>
            </a:r>
          </a:p>
          <a:p>
            <a:pPr marL="285750" indent="-285750">
              <a:buClr>
                <a:srgbClr val="00B050"/>
              </a:buClr>
              <a:buFont typeface="Wingdings 3" panose="05040102010807070707" pitchFamily="18" charset="2"/>
              <a:buChar char=""/>
            </a:pPr>
            <a:r>
              <a:rPr lang="en-US" sz="1740" b="1" dirty="0" smtClean="0"/>
              <a:t>Total Liabilities</a:t>
            </a:r>
            <a:r>
              <a:rPr lang="en-US" sz="1740" dirty="0" smtClean="0"/>
              <a:t> – this indicates </a:t>
            </a:r>
            <a:r>
              <a:rPr lang="en-US" sz="1740" dirty="0"/>
              <a:t>the amount of money a company owes to its short-term and long-term creditors. The total liabilities are divided into short-term liabilities, also known as current liabilities, and long-term liabilities. Short-term liabilities are expected to be paid off within one year, while long-term liabilities include debts that are expected to be paid off over one year from the balance sheet recording date. </a:t>
            </a:r>
            <a:r>
              <a:rPr lang="en-US" sz="1740" dirty="0" err="1" smtClean="0"/>
              <a:t>E,g</a:t>
            </a:r>
            <a:r>
              <a:rPr lang="en-US" sz="1740" dirty="0"/>
              <a:t>.</a:t>
            </a:r>
            <a:r>
              <a:rPr lang="en-US" sz="1740" dirty="0" smtClean="0"/>
              <a:t>, </a:t>
            </a:r>
            <a:r>
              <a:rPr lang="en-US" sz="1740" dirty="0"/>
              <a:t>assume a hypothetical company has total current liabilities of $</a:t>
            </a:r>
            <a:r>
              <a:rPr lang="en-US" sz="1740" dirty="0" smtClean="0"/>
              <a:t>5m </a:t>
            </a:r>
            <a:r>
              <a:rPr lang="en-US" sz="1740" dirty="0"/>
              <a:t>and total long-term liabilities of $</a:t>
            </a:r>
            <a:r>
              <a:rPr lang="en-US" sz="1740" dirty="0" smtClean="0"/>
              <a:t>20m. </a:t>
            </a:r>
            <a:r>
              <a:rPr lang="en-US" sz="1740" dirty="0"/>
              <a:t>Therefore, the company has total liabilities of $</a:t>
            </a:r>
            <a:r>
              <a:rPr lang="en-US" sz="1740" dirty="0" smtClean="0"/>
              <a:t>25m, </a:t>
            </a:r>
            <a:r>
              <a:rPr lang="en-US" sz="1740" dirty="0"/>
              <a:t>or $</a:t>
            </a:r>
            <a:r>
              <a:rPr lang="en-US" sz="1740" dirty="0" smtClean="0"/>
              <a:t>5m </a:t>
            </a:r>
            <a:r>
              <a:rPr lang="en-US" sz="1740" dirty="0"/>
              <a:t>+ $</a:t>
            </a:r>
            <a:r>
              <a:rPr lang="en-US" sz="1740" dirty="0" smtClean="0"/>
              <a:t>20m.</a:t>
            </a:r>
            <a:endParaRPr lang="en-US" sz="1740" dirty="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P3.2 – </a:t>
            </a:r>
            <a:r>
              <a:rPr lang="en-US" sz="2800" dirty="0"/>
              <a:t>Principle of the </a:t>
            </a:r>
            <a:r>
              <a:rPr lang="en-US" sz="2800" dirty="0" smtClean="0"/>
              <a:t>Accounting Equation</a:t>
            </a:r>
            <a:endParaRPr lang="en-US" sz="2600" dirty="0"/>
          </a:p>
        </p:txBody>
      </p:sp>
    </p:spTree>
    <p:extLst>
      <p:ext uri="{BB962C8B-B14F-4D97-AF65-F5344CB8AC3E}">
        <p14:creationId xmlns:p14="http://schemas.microsoft.com/office/powerpoint/2010/main" val="1626310823"/>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940088"/>
          </a:xfrm>
          <a:prstGeom prst="rect">
            <a:avLst/>
          </a:prstGeom>
        </p:spPr>
        <p:txBody>
          <a:bodyPr wrap="square">
            <a:spAutoFit/>
          </a:bodyPr>
          <a:lstStyle/>
          <a:p>
            <a:pPr>
              <a:buClr>
                <a:srgbClr val="00B050"/>
              </a:buClr>
            </a:pPr>
            <a:r>
              <a:rPr lang="en-US" sz="1840" b="1" dirty="0" smtClean="0"/>
              <a:t>Equity including shareholders</a:t>
            </a:r>
            <a:endParaRPr lang="en-US" sz="1840" b="1" dirty="0"/>
          </a:p>
          <a:p>
            <a:pPr marL="285750" indent="-285750">
              <a:buClr>
                <a:srgbClr val="00B050"/>
              </a:buClr>
              <a:buFont typeface="Wingdings 3" panose="05040102010807070707" pitchFamily="18" charset="2"/>
              <a:buChar char=""/>
            </a:pPr>
            <a:r>
              <a:rPr lang="en-US" sz="1840" dirty="0"/>
              <a:t>The shareholders' equity portion of the accounting equation could be calculated by summing the amount of share capital and retained earnings and subtracting the amount in treasury shares from the sum. The equation could be written as: Share Capital + Retained Earnings - Amount in Treasury Shares. For example, assume hypothetical company Rocket has share capital of $10 million, retained earnings of $</a:t>
            </a:r>
            <a:r>
              <a:rPr lang="en-US" sz="1840" dirty="0" smtClean="0"/>
              <a:t>25m and </a:t>
            </a:r>
            <a:r>
              <a:rPr lang="en-US" sz="1840" dirty="0"/>
              <a:t>treasury shares worth $</a:t>
            </a:r>
            <a:r>
              <a:rPr lang="en-US" sz="1840" dirty="0" smtClean="0"/>
              <a:t>5m. </a:t>
            </a:r>
            <a:r>
              <a:rPr lang="en-US" sz="1840" dirty="0"/>
              <a:t>Therefore, Rocket has total shareholders' equity of $</a:t>
            </a:r>
            <a:r>
              <a:rPr lang="en-US" sz="1840" dirty="0" smtClean="0"/>
              <a:t>3m , </a:t>
            </a:r>
            <a:r>
              <a:rPr lang="en-US" sz="1840" dirty="0"/>
              <a:t>or $</a:t>
            </a:r>
            <a:r>
              <a:rPr lang="en-US" sz="1840" dirty="0" smtClean="0"/>
              <a:t>10m </a:t>
            </a:r>
            <a:r>
              <a:rPr lang="en-US" sz="1840" dirty="0"/>
              <a:t>+ $</a:t>
            </a:r>
            <a:r>
              <a:rPr lang="en-US" sz="1840" dirty="0" smtClean="0"/>
              <a:t>25m - $m .</a:t>
            </a:r>
            <a:endParaRPr lang="en-US" sz="1840" dirty="0"/>
          </a:p>
          <a:p>
            <a:pPr>
              <a:buClr>
                <a:srgbClr val="00B050"/>
              </a:buClr>
            </a:pPr>
            <a:r>
              <a:rPr lang="en-US" sz="1840" b="1" dirty="0" smtClean="0"/>
              <a:t>Real </a:t>
            </a:r>
            <a:r>
              <a:rPr lang="en-US" sz="1840" b="1" dirty="0"/>
              <a:t>World Example</a:t>
            </a:r>
          </a:p>
          <a:p>
            <a:pPr marL="285750" indent="-285750">
              <a:buClr>
                <a:srgbClr val="00B050"/>
              </a:buClr>
              <a:buFont typeface="Wingdings 3" panose="05040102010807070707" pitchFamily="18" charset="2"/>
              <a:buChar char=""/>
            </a:pPr>
            <a:r>
              <a:rPr lang="en-US" sz="1840" dirty="0" smtClean="0"/>
              <a:t>E.g., </a:t>
            </a:r>
            <a:r>
              <a:rPr lang="en-US" sz="1840" dirty="0"/>
              <a:t>Apple Inc. reported its annual balance sheet in September 2015. Apple had total current liabilities of $</a:t>
            </a:r>
            <a:r>
              <a:rPr lang="en-US" sz="1840" dirty="0" smtClean="0"/>
              <a:t>80.61bn and </a:t>
            </a:r>
            <a:r>
              <a:rPr lang="en-US" sz="1840" dirty="0"/>
              <a:t>total long-term liabilities of $</a:t>
            </a:r>
            <a:r>
              <a:rPr lang="en-US" sz="1840" dirty="0" smtClean="0"/>
              <a:t>90.51bn</a:t>
            </a:r>
            <a:r>
              <a:rPr lang="en-US" sz="1840" dirty="0"/>
              <a:t>. Therefore, it had total liabilities of $</a:t>
            </a:r>
            <a:r>
              <a:rPr lang="en-US" sz="1840" dirty="0" smtClean="0"/>
              <a:t>171.12bn</a:t>
            </a:r>
            <a:r>
              <a:rPr lang="en-US" sz="1840" dirty="0"/>
              <a:t>, or $</a:t>
            </a:r>
            <a:r>
              <a:rPr lang="en-US" sz="1840" dirty="0" smtClean="0"/>
              <a:t>80.61bn </a:t>
            </a:r>
            <a:r>
              <a:rPr lang="en-US" sz="1840" dirty="0"/>
              <a:t>+ $</a:t>
            </a:r>
            <a:r>
              <a:rPr lang="en-US" sz="1840" dirty="0" smtClean="0"/>
              <a:t>90.51bn</a:t>
            </a:r>
            <a:r>
              <a:rPr lang="en-US" sz="1840" dirty="0"/>
              <a:t>. Apple had total common stock worth $</a:t>
            </a:r>
            <a:r>
              <a:rPr lang="en-US" sz="1840" dirty="0" smtClean="0"/>
              <a:t>27.42bn</a:t>
            </a:r>
            <a:r>
              <a:rPr lang="en-US" sz="1840" dirty="0"/>
              <a:t>, retained earnings of $</a:t>
            </a:r>
            <a:r>
              <a:rPr lang="en-US" sz="1840" dirty="0" smtClean="0"/>
              <a:t>92.28bn </a:t>
            </a:r>
            <a:r>
              <a:rPr lang="en-US" sz="1840" dirty="0"/>
              <a:t>and other stock holder equity of -$</a:t>
            </a:r>
            <a:r>
              <a:rPr lang="en-US" sz="1840" dirty="0" smtClean="0"/>
              <a:t>345m. </a:t>
            </a:r>
            <a:r>
              <a:rPr lang="en-US" sz="1840" dirty="0"/>
              <a:t>Therefore, it had total shareholders' equity of $119.36 billion, or $</a:t>
            </a:r>
            <a:r>
              <a:rPr lang="en-US" sz="1840" dirty="0" smtClean="0"/>
              <a:t>27.42bn </a:t>
            </a:r>
            <a:r>
              <a:rPr lang="en-US" sz="1840" dirty="0"/>
              <a:t>+ $</a:t>
            </a:r>
            <a:r>
              <a:rPr lang="en-US" sz="1840" dirty="0" smtClean="0"/>
              <a:t>92.28bn </a:t>
            </a:r>
            <a:r>
              <a:rPr lang="en-US" sz="1840" dirty="0"/>
              <a:t>- $345 million. Consequently, it had total assets of $</a:t>
            </a:r>
            <a:r>
              <a:rPr lang="en-US" sz="1840" dirty="0" smtClean="0"/>
              <a:t>290.48bn</a:t>
            </a:r>
            <a:r>
              <a:rPr lang="en-US" sz="1840" dirty="0"/>
              <a:t>, or $</a:t>
            </a:r>
            <a:r>
              <a:rPr lang="en-US" sz="1840" dirty="0" smtClean="0"/>
              <a:t>171.12bn </a:t>
            </a:r>
            <a:r>
              <a:rPr lang="en-US" sz="1840" dirty="0"/>
              <a:t>+ $119.36 billion</a:t>
            </a:r>
            <a:r>
              <a:rPr lang="en-US" sz="1840" dirty="0" smtClean="0"/>
              <a:t>.</a:t>
            </a:r>
          </a:p>
          <a:p>
            <a:pPr marL="285750" indent="-285750">
              <a:buClr>
                <a:srgbClr val="00B050"/>
              </a:buClr>
              <a:buFont typeface="Wingdings 3" panose="05040102010807070707" pitchFamily="18" charset="2"/>
              <a:buChar char=""/>
            </a:pPr>
            <a:r>
              <a:rPr lang="en-US" sz="1840" b="1" dirty="0" smtClean="0">
                <a:solidFill>
                  <a:srgbClr val="FF0000"/>
                </a:solidFill>
              </a:rPr>
              <a:t>P3.2 – Task 02 </a:t>
            </a:r>
            <a:r>
              <a:rPr lang="en-US" sz="1840" dirty="0" smtClean="0">
                <a:solidFill>
                  <a:srgbClr val="FF0000"/>
                </a:solidFill>
              </a:rPr>
              <a:t>– Describe with examples the Principle of Accounting Equation, using Northern Car Repairs resources to help describe.</a:t>
            </a:r>
            <a:endParaRPr lang="en-US" sz="184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P3.2 – </a:t>
            </a:r>
            <a:r>
              <a:rPr lang="en-US" sz="2800" dirty="0"/>
              <a:t>Principle of the </a:t>
            </a:r>
            <a:r>
              <a:rPr lang="en-US" sz="2800" dirty="0" smtClean="0"/>
              <a:t>Accounting Equation</a:t>
            </a:r>
            <a:endParaRPr lang="en-US" sz="2600" dirty="0"/>
          </a:p>
        </p:txBody>
      </p:sp>
    </p:spTree>
    <p:extLst>
      <p:ext uri="{BB962C8B-B14F-4D97-AF65-F5344CB8AC3E}">
        <p14:creationId xmlns:p14="http://schemas.microsoft.com/office/powerpoint/2010/main" val="169947177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324535"/>
          </a:xfrm>
          <a:prstGeom prst="rect">
            <a:avLst/>
          </a:prstGeom>
        </p:spPr>
        <p:txBody>
          <a:bodyPr wrap="square">
            <a:spAutoFit/>
          </a:bodyPr>
          <a:lstStyle/>
          <a:p>
            <a:pPr marL="627063" indent="-627063">
              <a:buClr>
                <a:srgbClr val="00B050"/>
              </a:buClr>
              <a:buFont typeface="Wingdings 3" panose="05040102010807070707" pitchFamily="18" charset="2"/>
              <a:buChar char=""/>
            </a:pPr>
            <a:r>
              <a:rPr lang="en-US" sz="3400" dirty="0" smtClean="0"/>
              <a:t>Heidi provides the following balances extracted from her general ledger:</a:t>
            </a:r>
          </a:p>
          <a:p>
            <a:pPr marL="627063" indent="-627063">
              <a:buClr>
                <a:srgbClr val="00B050"/>
              </a:buClr>
              <a:buFont typeface="Wingdings 3" panose="05040102010807070707" pitchFamily="18" charset="2"/>
              <a:buChar char=""/>
            </a:pPr>
            <a:r>
              <a:rPr lang="en-US" sz="3400" dirty="0" smtClean="0"/>
              <a:t>Premises £65,000, mortgage on premises £35000,  vehicle £12,000, amount owing to bank for vehicle purchase £4000,  bank balance £1200.</a:t>
            </a:r>
          </a:p>
          <a:p>
            <a:pPr>
              <a:buClr>
                <a:srgbClr val="00B050"/>
              </a:buClr>
            </a:pPr>
            <a:r>
              <a:rPr lang="en-US" sz="3400" b="1" dirty="0" smtClean="0">
                <a:solidFill>
                  <a:srgbClr val="FF0000"/>
                </a:solidFill>
              </a:rPr>
              <a:t>Question</a:t>
            </a:r>
          </a:p>
          <a:p>
            <a:pPr marL="627063" indent="-627063">
              <a:buClr>
                <a:srgbClr val="00B050"/>
              </a:buClr>
              <a:buFont typeface="+mj-lt"/>
              <a:buAutoNum type="alphaLcParenR"/>
            </a:pPr>
            <a:r>
              <a:rPr lang="en-US" sz="3400" dirty="0" smtClean="0">
                <a:solidFill>
                  <a:srgbClr val="FF0000"/>
                </a:solidFill>
              </a:rPr>
              <a:t>Classify the information given into assets and Liabilities.</a:t>
            </a:r>
          </a:p>
          <a:p>
            <a:pPr marL="627063" indent="-627063">
              <a:buClr>
                <a:srgbClr val="00B050"/>
              </a:buClr>
              <a:buFont typeface="+mj-lt"/>
              <a:buAutoNum type="alphaLcParenR"/>
            </a:pPr>
            <a:r>
              <a:rPr lang="en-US" sz="3400" dirty="0" smtClean="0">
                <a:solidFill>
                  <a:srgbClr val="FF0000"/>
                </a:solidFill>
              </a:rPr>
              <a:t>Calculate the value of Heidi’s Capital.</a:t>
            </a: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P3.2 – </a:t>
            </a:r>
            <a:r>
              <a:rPr lang="en-US" sz="2800" dirty="0"/>
              <a:t>Principle of the </a:t>
            </a:r>
            <a:r>
              <a:rPr lang="en-US" sz="2800" dirty="0" smtClean="0"/>
              <a:t>Accounting Equation - Example</a:t>
            </a:r>
            <a:endParaRPr lang="en-US" sz="2600" dirty="0"/>
          </a:p>
        </p:txBody>
      </p:sp>
    </p:spTree>
    <p:extLst>
      <p:ext uri="{BB962C8B-B14F-4D97-AF65-F5344CB8AC3E}">
        <p14:creationId xmlns:p14="http://schemas.microsoft.com/office/powerpoint/2010/main" val="1178472063"/>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09200"/>
          </a:xfrm>
          <a:prstGeom prst="rect">
            <a:avLst/>
          </a:prstGeom>
        </p:spPr>
        <p:txBody>
          <a:bodyPr wrap="square">
            <a:spAutoFit/>
          </a:bodyPr>
          <a:lstStyle/>
          <a:p>
            <a:pPr>
              <a:buClr>
                <a:srgbClr val="00B050"/>
              </a:buClr>
            </a:pPr>
            <a:r>
              <a:rPr lang="en-US" sz="3200" b="1" dirty="0" smtClean="0"/>
              <a:t>Answer</a:t>
            </a:r>
            <a:endParaRPr lang="en-US" sz="3200" b="1" dirty="0"/>
          </a:p>
          <a:p>
            <a:pPr marL="627063" indent="-627063">
              <a:buClr>
                <a:srgbClr val="00B050"/>
              </a:buClr>
              <a:buFont typeface="+mj-lt"/>
              <a:buAutoNum type="alphaLcParenR"/>
            </a:pPr>
            <a:r>
              <a:rPr lang="en-US" sz="3200" dirty="0" smtClean="0"/>
              <a:t>Assets, Premises</a:t>
            </a:r>
            <a:r>
              <a:rPr lang="en-US" sz="3200" dirty="0"/>
              <a:t>, </a:t>
            </a:r>
            <a:r>
              <a:rPr lang="en-US" sz="3200" dirty="0" smtClean="0"/>
              <a:t>Vehicle </a:t>
            </a:r>
            <a:r>
              <a:rPr lang="en-US" sz="3200" dirty="0"/>
              <a:t>and bank </a:t>
            </a:r>
            <a:r>
              <a:rPr lang="en-US" sz="3200" dirty="0" smtClean="0"/>
              <a:t>balance (£65,000 </a:t>
            </a:r>
            <a:r>
              <a:rPr lang="en-US" sz="3200" dirty="0"/>
              <a:t>+ </a:t>
            </a:r>
            <a:r>
              <a:rPr lang="en-US" sz="3200" dirty="0" smtClean="0"/>
              <a:t>£12,000 </a:t>
            </a:r>
            <a:r>
              <a:rPr lang="en-US" sz="3200" dirty="0"/>
              <a:t>+ </a:t>
            </a:r>
            <a:r>
              <a:rPr lang="en-US" sz="3200" dirty="0" smtClean="0"/>
              <a:t>£1200 </a:t>
            </a:r>
            <a:r>
              <a:rPr lang="en-US" sz="3200" dirty="0"/>
              <a:t>= </a:t>
            </a:r>
            <a:r>
              <a:rPr lang="en-US" sz="3200" dirty="0" smtClean="0"/>
              <a:t>£78,200)</a:t>
            </a:r>
            <a:br>
              <a:rPr lang="en-US" sz="3200" dirty="0" smtClean="0"/>
            </a:br>
            <a:r>
              <a:rPr lang="en-US" sz="3200" dirty="0" smtClean="0"/>
              <a:t>Liabilities</a:t>
            </a:r>
            <a:r>
              <a:rPr lang="en-US" sz="3200" dirty="0"/>
              <a:t>: </a:t>
            </a:r>
            <a:r>
              <a:rPr lang="en-US" sz="3200" dirty="0" smtClean="0"/>
              <a:t>Mortgage </a:t>
            </a:r>
            <a:r>
              <a:rPr lang="en-US" sz="3200" dirty="0"/>
              <a:t>on premises and amount </a:t>
            </a:r>
            <a:r>
              <a:rPr lang="en-US" sz="3200" dirty="0" smtClean="0"/>
              <a:t>owing to </a:t>
            </a:r>
            <a:r>
              <a:rPr lang="en-US" sz="3200" dirty="0"/>
              <a:t>bank </a:t>
            </a:r>
            <a:r>
              <a:rPr lang="en-US" sz="3200" dirty="0" smtClean="0"/>
              <a:t>for vehicle purchase</a:t>
            </a:r>
            <a:br>
              <a:rPr lang="en-US" sz="3200" dirty="0" smtClean="0"/>
            </a:br>
            <a:r>
              <a:rPr lang="en-US" sz="3200" dirty="0" smtClean="0"/>
              <a:t>(£55,000 </a:t>
            </a:r>
            <a:r>
              <a:rPr lang="en-US" sz="3200" dirty="0"/>
              <a:t>+ </a:t>
            </a:r>
            <a:r>
              <a:rPr lang="en-US" sz="3200" dirty="0" smtClean="0"/>
              <a:t>£4000 </a:t>
            </a:r>
            <a:r>
              <a:rPr lang="en-US" sz="3200" dirty="0"/>
              <a:t>= </a:t>
            </a:r>
            <a:r>
              <a:rPr lang="en-US" sz="3200" dirty="0" smtClean="0"/>
              <a:t>£39,000)</a:t>
            </a:r>
            <a:endParaRPr lang="en-US" sz="3200" dirty="0"/>
          </a:p>
          <a:p>
            <a:pPr marL="627063" indent="-627063">
              <a:buClr>
                <a:srgbClr val="00B050"/>
              </a:buClr>
              <a:buFont typeface="+mj-lt"/>
              <a:buAutoNum type="alphaLcParenR"/>
            </a:pPr>
            <a:r>
              <a:rPr lang="en-US" sz="3200" dirty="0" smtClean="0"/>
              <a:t>Capital </a:t>
            </a:r>
            <a:r>
              <a:rPr lang="en-US" sz="3200" dirty="0"/>
              <a:t>= Value of </a:t>
            </a:r>
            <a:r>
              <a:rPr lang="en-US" sz="3200" dirty="0" smtClean="0"/>
              <a:t>assets </a:t>
            </a:r>
            <a:r>
              <a:rPr lang="en-US" sz="3200" dirty="0"/>
              <a:t>less </a:t>
            </a:r>
            <a:r>
              <a:rPr lang="en-US" sz="3200" dirty="0" smtClean="0"/>
              <a:t>value </a:t>
            </a:r>
            <a:r>
              <a:rPr lang="en-US" sz="3200" dirty="0"/>
              <a:t>of </a:t>
            </a:r>
            <a:r>
              <a:rPr lang="en-US" sz="3200" dirty="0" smtClean="0"/>
              <a:t>Liabilities</a:t>
            </a:r>
            <a:r>
              <a:rPr lang="en-US" sz="3200" dirty="0"/>
              <a:t/>
            </a:r>
            <a:br>
              <a:rPr lang="en-US" sz="3200" dirty="0"/>
            </a:br>
            <a:r>
              <a:rPr lang="en-US" sz="3200" dirty="0" smtClean="0"/>
              <a:t>	= £78 </a:t>
            </a:r>
            <a:r>
              <a:rPr lang="en-US" sz="3200" dirty="0"/>
              <a:t>200 - </a:t>
            </a:r>
            <a:r>
              <a:rPr lang="en-US" sz="3200" dirty="0" smtClean="0"/>
              <a:t>£39,000</a:t>
            </a:r>
            <a:r>
              <a:rPr lang="en-US" sz="3200" dirty="0"/>
              <a:t/>
            </a:r>
            <a:br>
              <a:rPr lang="en-US" sz="3200" dirty="0"/>
            </a:br>
            <a:r>
              <a:rPr lang="en-US" sz="3200" dirty="0" smtClean="0"/>
              <a:t>	= £39,200</a:t>
            </a:r>
            <a:endParaRPr lang="en-US" sz="32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P3.2 – </a:t>
            </a:r>
            <a:r>
              <a:rPr lang="en-US" sz="2800" dirty="0"/>
              <a:t>Principle of the </a:t>
            </a:r>
            <a:r>
              <a:rPr lang="en-US" sz="2800" dirty="0" smtClean="0"/>
              <a:t>Accounting Equation - Example</a:t>
            </a:r>
            <a:endParaRPr lang="en-US" sz="2600" dirty="0"/>
          </a:p>
        </p:txBody>
      </p:sp>
    </p:spTree>
    <p:extLst>
      <p:ext uri="{BB962C8B-B14F-4D97-AF65-F5344CB8AC3E}">
        <p14:creationId xmlns:p14="http://schemas.microsoft.com/office/powerpoint/2010/main" val="2525105551"/>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496945" cy="707886"/>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2000" b="1" dirty="0" smtClean="0">
                <a:solidFill>
                  <a:srgbClr val="FF0000"/>
                </a:solidFill>
              </a:rPr>
              <a:t>P3.3 – Task 03 - </a:t>
            </a:r>
            <a:r>
              <a:rPr lang="en-US" sz="2000" dirty="0" smtClean="0">
                <a:solidFill>
                  <a:srgbClr val="FF0000"/>
                </a:solidFill>
              </a:rPr>
              <a:t>Complete </a:t>
            </a:r>
            <a:r>
              <a:rPr lang="en-US" sz="2000" dirty="0">
                <a:solidFill>
                  <a:srgbClr val="FF0000"/>
                </a:solidFill>
              </a:rPr>
              <a:t>the grey shaded boxes of the following table showing the value of assets, liabilities </a:t>
            </a:r>
            <a:r>
              <a:rPr lang="en-US" sz="2000" dirty="0" smtClean="0">
                <a:solidFill>
                  <a:srgbClr val="FF0000"/>
                </a:solidFill>
              </a:rPr>
              <a:t>and capital.</a:t>
            </a: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P3.3 – Ca</a:t>
            </a:r>
            <a:r>
              <a:rPr lang="en-US" sz="2800" dirty="0" smtClean="0"/>
              <a:t>lculations </a:t>
            </a:r>
            <a:r>
              <a:rPr lang="en-US" sz="2800" dirty="0"/>
              <a:t>using the </a:t>
            </a:r>
            <a:r>
              <a:rPr lang="en-US" sz="2800" dirty="0" smtClean="0"/>
              <a:t>Accounting Equation </a:t>
            </a:r>
            <a:endParaRPr lang="en-US" sz="2600" dirty="0"/>
          </a:p>
        </p:txBody>
      </p:sp>
      <p:graphicFrame>
        <p:nvGraphicFramePr>
          <p:cNvPr id="3" name="Table 2"/>
          <p:cNvGraphicFramePr>
            <a:graphicFrameLocks noGrp="1"/>
          </p:cNvGraphicFramePr>
          <p:nvPr>
            <p:extLst>
              <p:ext uri="{D42A27DB-BD31-4B8C-83A1-F6EECF244321}">
                <p14:modId xmlns:p14="http://schemas.microsoft.com/office/powerpoint/2010/main" val="2779720513"/>
              </p:ext>
            </p:extLst>
          </p:nvPr>
        </p:nvGraphicFramePr>
        <p:xfrm>
          <a:off x="251520" y="1898496"/>
          <a:ext cx="8496946" cy="3571061"/>
        </p:xfrm>
        <a:graphic>
          <a:graphicData uri="http://schemas.openxmlformats.org/drawingml/2006/table">
            <a:tbl>
              <a:tblPr firstRow="1" bandRow="1">
                <a:tableStyleId>{5C22544A-7EE6-4342-B048-85BDC9FD1C3A}</a:tableStyleId>
              </a:tblPr>
              <a:tblGrid>
                <a:gridCol w="1944216"/>
                <a:gridCol w="2016224"/>
                <a:gridCol w="2088232"/>
                <a:gridCol w="2448274"/>
              </a:tblGrid>
              <a:tr h="330099">
                <a:tc>
                  <a:txBody>
                    <a:bodyPr/>
                    <a:lstStyle/>
                    <a:p>
                      <a:r>
                        <a:rPr lang="en-GB" sz="2200" dirty="0" smtClean="0">
                          <a:latin typeface="Arial" panose="020B0604020202020204" pitchFamily="34" charset="0"/>
                          <a:cs typeface="Arial" panose="020B0604020202020204" pitchFamily="34" charset="0"/>
                        </a:rPr>
                        <a:t>Month</a:t>
                      </a:r>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Capital</a:t>
                      </a:r>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Assets</a:t>
                      </a:r>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Liabilities</a:t>
                      </a:r>
                      <a:endParaRPr lang="en-GB" sz="2200" dirty="0">
                        <a:latin typeface="Arial" panose="020B0604020202020204" pitchFamily="34" charset="0"/>
                        <a:cs typeface="Arial" panose="020B0604020202020204" pitchFamily="34" charset="0"/>
                      </a:endParaRPr>
                    </a:p>
                  </a:txBody>
                  <a:tcPr/>
                </a:tc>
              </a:tr>
              <a:tr h="330099">
                <a:tc>
                  <a:txBody>
                    <a:bodyPr/>
                    <a:lstStyle/>
                    <a:p>
                      <a:r>
                        <a:rPr lang="en-GB" sz="2200" dirty="0" smtClean="0">
                          <a:latin typeface="Arial" panose="020B0604020202020204" pitchFamily="34" charset="0"/>
                          <a:cs typeface="Arial" panose="020B0604020202020204" pitchFamily="34" charset="0"/>
                        </a:rPr>
                        <a:t>April</a:t>
                      </a:r>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50,000</a:t>
                      </a:r>
                      <a:endParaRPr lang="en-GB" sz="22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200" dirty="0" smtClean="0">
                          <a:latin typeface="Arial" panose="020B0604020202020204" pitchFamily="34" charset="0"/>
                          <a:cs typeface="Arial" panose="020B0604020202020204" pitchFamily="34" charset="0"/>
                        </a:rPr>
                        <a:t>120,000</a:t>
                      </a:r>
                    </a:p>
                  </a:txBody>
                  <a:tcPr/>
                </a:tc>
                <a:tc>
                  <a:txBody>
                    <a:bodyPr/>
                    <a:lstStyle/>
                    <a:p>
                      <a:endParaRPr lang="en-GB" sz="2200" dirty="0">
                        <a:latin typeface="Arial" panose="020B0604020202020204" pitchFamily="34" charset="0"/>
                        <a:cs typeface="Arial" panose="020B0604020202020204" pitchFamily="34" charset="0"/>
                      </a:endParaRPr>
                    </a:p>
                  </a:txBody>
                  <a:tcPr/>
                </a:tc>
              </a:tr>
              <a:tr h="330099">
                <a:tc>
                  <a:txBody>
                    <a:bodyPr/>
                    <a:lstStyle/>
                    <a:p>
                      <a:r>
                        <a:rPr lang="en-GB" sz="2200" dirty="0" smtClean="0">
                          <a:latin typeface="Arial" panose="020B0604020202020204" pitchFamily="34" charset="0"/>
                          <a:cs typeface="Arial" panose="020B0604020202020204" pitchFamily="34" charset="0"/>
                        </a:rPr>
                        <a:t>May</a:t>
                      </a:r>
                      <a:endParaRPr lang="en-GB" sz="2200" dirty="0">
                        <a:latin typeface="Arial" panose="020B0604020202020204" pitchFamily="34" charset="0"/>
                        <a:cs typeface="Arial" panose="020B0604020202020204" pitchFamily="34" charset="0"/>
                      </a:endParaRPr>
                    </a:p>
                  </a:txBody>
                  <a:tcPr/>
                </a:tc>
                <a:tc>
                  <a:txBody>
                    <a:bodyPr/>
                    <a:lstStyle/>
                    <a:p>
                      <a:endParaRPr lang="en-GB" sz="22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200" dirty="0" smtClean="0">
                          <a:latin typeface="Arial" panose="020B0604020202020204" pitchFamily="34" charset="0"/>
                          <a:cs typeface="Arial" panose="020B0604020202020204" pitchFamily="34" charset="0"/>
                        </a:rPr>
                        <a:t>60,000</a:t>
                      </a:r>
                    </a:p>
                  </a:txBody>
                  <a:tcPr/>
                </a:tc>
                <a:tc>
                  <a:txBody>
                    <a:bodyPr/>
                    <a:lstStyle/>
                    <a:p>
                      <a:r>
                        <a:rPr lang="en-GB" sz="2200" dirty="0" smtClean="0">
                          <a:latin typeface="Arial" panose="020B0604020202020204" pitchFamily="34" charset="0"/>
                          <a:cs typeface="Arial" panose="020B0604020202020204" pitchFamily="34" charset="0"/>
                        </a:rPr>
                        <a:t>35,000</a:t>
                      </a:r>
                      <a:endParaRPr lang="en-GB" sz="2200" dirty="0">
                        <a:latin typeface="Arial" panose="020B0604020202020204" pitchFamily="34" charset="0"/>
                        <a:cs typeface="Arial" panose="020B0604020202020204" pitchFamily="34" charset="0"/>
                      </a:endParaRPr>
                    </a:p>
                  </a:txBody>
                  <a:tcPr/>
                </a:tc>
              </a:tr>
              <a:tr h="330099">
                <a:tc>
                  <a:txBody>
                    <a:bodyPr/>
                    <a:lstStyle/>
                    <a:p>
                      <a:r>
                        <a:rPr lang="en-GB" sz="2200" dirty="0" smtClean="0">
                          <a:latin typeface="Arial" panose="020B0604020202020204" pitchFamily="34" charset="0"/>
                          <a:cs typeface="Arial" panose="020B0604020202020204" pitchFamily="34" charset="0"/>
                        </a:rPr>
                        <a:t>June</a:t>
                      </a:r>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70,000</a:t>
                      </a:r>
                      <a:endParaRPr lang="en-GB" sz="2200" dirty="0">
                        <a:latin typeface="Arial" panose="020B0604020202020204" pitchFamily="34" charset="0"/>
                        <a:cs typeface="Arial" panose="020B0604020202020204" pitchFamily="34" charset="0"/>
                      </a:endParaRPr>
                    </a:p>
                  </a:txBody>
                  <a:tcPr/>
                </a:tc>
                <a:tc>
                  <a:txBody>
                    <a:bodyPr/>
                    <a:lstStyle/>
                    <a:p>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40,000</a:t>
                      </a:r>
                      <a:endParaRPr lang="en-GB" sz="2200" dirty="0">
                        <a:latin typeface="Arial" panose="020B0604020202020204" pitchFamily="34" charset="0"/>
                        <a:cs typeface="Arial" panose="020B0604020202020204" pitchFamily="34" charset="0"/>
                      </a:endParaRPr>
                    </a:p>
                  </a:txBody>
                  <a:tcPr/>
                </a:tc>
              </a:tr>
              <a:tr h="330099">
                <a:tc>
                  <a:txBody>
                    <a:bodyPr/>
                    <a:lstStyle/>
                    <a:p>
                      <a:r>
                        <a:rPr lang="en-GB" sz="2200" dirty="0" smtClean="0">
                          <a:latin typeface="Arial" panose="020B0604020202020204" pitchFamily="34" charset="0"/>
                          <a:cs typeface="Arial" panose="020B0604020202020204" pitchFamily="34" charset="0"/>
                        </a:rPr>
                        <a:t>July</a:t>
                      </a:r>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150,000</a:t>
                      </a:r>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220,000</a:t>
                      </a:r>
                      <a:endParaRPr lang="en-GB" sz="2200" dirty="0">
                        <a:latin typeface="Arial" panose="020B0604020202020204" pitchFamily="34" charset="0"/>
                        <a:cs typeface="Arial" panose="020B0604020202020204" pitchFamily="34" charset="0"/>
                      </a:endParaRPr>
                    </a:p>
                  </a:txBody>
                  <a:tcPr/>
                </a:tc>
                <a:tc>
                  <a:txBody>
                    <a:bodyPr/>
                    <a:lstStyle/>
                    <a:p>
                      <a:endParaRPr lang="en-GB" sz="2200" dirty="0">
                        <a:latin typeface="Arial" panose="020B0604020202020204" pitchFamily="34" charset="0"/>
                        <a:cs typeface="Arial" panose="020B0604020202020204" pitchFamily="34" charset="0"/>
                      </a:endParaRPr>
                    </a:p>
                  </a:txBody>
                  <a:tcPr/>
                </a:tc>
              </a:tr>
              <a:tr h="330099">
                <a:tc>
                  <a:txBody>
                    <a:bodyPr/>
                    <a:lstStyle/>
                    <a:p>
                      <a:r>
                        <a:rPr lang="en-GB" sz="2200" dirty="0" smtClean="0">
                          <a:latin typeface="Arial" panose="020B0604020202020204" pitchFamily="34" charset="0"/>
                          <a:cs typeface="Arial" panose="020B0604020202020204" pitchFamily="34" charset="0"/>
                        </a:rPr>
                        <a:t>August</a:t>
                      </a:r>
                      <a:endParaRPr lang="en-GB" sz="2200" dirty="0">
                        <a:latin typeface="Arial" panose="020B0604020202020204" pitchFamily="34" charset="0"/>
                        <a:cs typeface="Arial" panose="020B0604020202020204" pitchFamily="34" charset="0"/>
                      </a:endParaRPr>
                    </a:p>
                  </a:txBody>
                  <a:tcPr/>
                </a:tc>
                <a:tc>
                  <a:txBody>
                    <a:bodyPr/>
                    <a:lstStyle/>
                    <a:p>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90,000</a:t>
                      </a:r>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45,000</a:t>
                      </a:r>
                      <a:endParaRPr lang="en-GB" sz="2200" dirty="0">
                        <a:latin typeface="Arial" panose="020B0604020202020204" pitchFamily="34" charset="0"/>
                        <a:cs typeface="Arial" panose="020B0604020202020204" pitchFamily="34" charset="0"/>
                      </a:endParaRPr>
                    </a:p>
                  </a:txBody>
                  <a:tcPr/>
                </a:tc>
              </a:tr>
              <a:tr h="584021">
                <a:tc>
                  <a:txBody>
                    <a:bodyPr/>
                    <a:lstStyle/>
                    <a:p>
                      <a:r>
                        <a:rPr lang="en-GB" sz="2200" dirty="0" smtClean="0">
                          <a:latin typeface="Arial" panose="020B0604020202020204" pitchFamily="34" charset="0"/>
                          <a:cs typeface="Arial" panose="020B0604020202020204" pitchFamily="34" charset="0"/>
                        </a:rPr>
                        <a:t>September</a:t>
                      </a:r>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170,000</a:t>
                      </a:r>
                      <a:endParaRPr lang="en-GB" sz="2200" dirty="0">
                        <a:latin typeface="Arial" panose="020B0604020202020204" pitchFamily="34" charset="0"/>
                        <a:cs typeface="Arial" panose="020B0604020202020204" pitchFamily="34" charset="0"/>
                      </a:endParaRPr>
                    </a:p>
                  </a:txBody>
                  <a:tcPr/>
                </a:tc>
                <a:tc>
                  <a:txBody>
                    <a:bodyPr/>
                    <a:lstStyle/>
                    <a:p>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30,000</a:t>
                      </a:r>
                      <a:endParaRPr lang="en-GB" sz="2200" dirty="0">
                        <a:latin typeface="Arial" panose="020B0604020202020204" pitchFamily="34" charset="0"/>
                        <a:cs typeface="Arial" panose="020B0604020202020204" pitchFamily="34" charset="0"/>
                      </a:endParaRPr>
                    </a:p>
                  </a:txBody>
                  <a:tcPr/>
                </a:tc>
              </a:tr>
              <a:tr h="330099">
                <a:tc>
                  <a:txBody>
                    <a:bodyPr/>
                    <a:lstStyle/>
                    <a:p>
                      <a:r>
                        <a:rPr lang="en-GB" sz="2200" dirty="0" smtClean="0">
                          <a:latin typeface="Arial" panose="020B0604020202020204" pitchFamily="34" charset="0"/>
                          <a:cs typeface="Arial" panose="020B0604020202020204" pitchFamily="34" charset="0"/>
                        </a:rPr>
                        <a:t>October</a:t>
                      </a:r>
                      <a:endParaRPr lang="en-GB" sz="2200" dirty="0">
                        <a:latin typeface="Arial" panose="020B0604020202020204" pitchFamily="34" charset="0"/>
                        <a:cs typeface="Arial" panose="020B0604020202020204" pitchFamily="34" charset="0"/>
                      </a:endParaRPr>
                    </a:p>
                  </a:txBody>
                  <a:tcPr/>
                </a:tc>
                <a:tc>
                  <a:txBody>
                    <a:bodyPr/>
                    <a:lstStyle/>
                    <a:p>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55,000</a:t>
                      </a:r>
                      <a:endParaRPr lang="en-GB" sz="2200" dirty="0">
                        <a:latin typeface="Arial" panose="020B0604020202020204" pitchFamily="34" charset="0"/>
                        <a:cs typeface="Arial" panose="020B0604020202020204" pitchFamily="34" charset="0"/>
                      </a:endParaRPr>
                    </a:p>
                  </a:txBody>
                  <a:tcPr/>
                </a:tc>
                <a:tc>
                  <a:txBody>
                    <a:bodyPr/>
                    <a:lstStyle/>
                    <a:p>
                      <a:r>
                        <a:rPr lang="en-GB" sz="2200" dirty="0" smtClean="0">
                          <a:latin typeface="Arial" panose="020B0604020202020204" pitchFamily="34" charset="0"/>
                          <a:cs typeface="Arial" panose="020B0604020202020204" pitchFamily="34" charset="0"/>
                        </a:rPr>
                        <a:t>25,000</a:t>
                      </a:r>
                      <a:endParaRPr lang="en-GB" sz="2200" dirty="0">
                        <a:latin typeface="Arial" panose="020B0604020202020204" pitchFamily="34" charset="0"/>
                        <a:cs typeface="Arial" panose="020B0604020202020204" pitchFamily="34" charset="0"/>
                      </a:endParaRPr>
                    </a:p>
                  </a:txBody>
                  <a:tcPr/>
                </a:tc>
              </a:tr>
            </a:tbl>
          </a:graphicData>
        </a:graphic>
      </p:graphicFrame>
      <p:sp>
        <p:nvSpPr>
          <p:cNvPr id="4" name="Rectangle 3"/>
          <p:cNvSpPr/>
          <p:nvPr/>
        </p:nvSpPr>
        <p:spPr>
          <a:xfrm>
            <a:off x="251518" y="5589240"/>
            <a:ext cx="8496945" cy="1015663"/>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2000" b="1" dirty="0">
                <a:solidFill>
                  <a:srgbClr val="FF0000"/>
                </a:solidFill>
              </a:rPr>
              <a:t>P3.3 – Task </a:t>
            </a:r>
            <a:r>
              <a:rPr lang="en-US" sz="2000" b="1" dirty="0" smtClean="0">
                <a:solidFill>
                  <a:srgbClr val="FF0000"/>
                </a:solidFill>
              </a:rPr>
              <a:t>04 – </a:t>
            </a:r>
            <a:r>
              <a:rPr lang="en-US" sz="2000" dirty="0" smtClean="0">
                <a:solidFill>
                  <a:srgbClr val="FF0000"/>
                </a:solidFill>
              </a:rPr>
              <a:t>From the figures above, comment on the Capital, Assets and current liabilities of the Northern Car Repairs. Draw conclusions on your comments on why this might be.</a:t>
            </a:r>
            <a:endParaRPr lang="en-US" sz="2000" dirty="0">
              <a:solidFill>
                <a:srgbClr val="FF0000"/>
              </a:solidFill>
            </a:endParaRPr>
          </a:p>
        </p:txBody>
      </p:sp>
    </p:spTree>
    <p:extLst>
      <p:ext uri="{BB962C8B-B14F-4D97-AF65-F5344CB8AC3E}">
        <p14:creationId xmlns:p14="http://schemas.microsoft.com/office/powerpoint/2010/main" val="2663648164"/>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496945" cy="5293757"/>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2600" b="1" dirty="0">
                <a:solidFill>
                  <a:srgbClr val="FF0000"/>
                </a:solidFill>
              </a:rPr>
              <a:t>P3.1 – Task 01 – </a:t>
            </a:r>
            <a:r>
              <a:rPr lang="en-US" sz="2600" dirty="0">
                <a:solidFill>
                  <a:srgbClr val="FF0000"/>
                </a:solidFill>
              </a:rPr>
              <a:t>Describe with company examples, what Capital, Equity, Assets and Liabilities are to the manager of Northern Car Repairs.</a:t>
            </a:r>
          </a:p>
          <a:p>
            <a:pPr marL="439738" indent="-439738">
              <a:buClr>
                <a:srgbClr val="00B050"/>
              </a:buClr>
              <a:buFont typeface="Wingdings 3" panose="05040102010807070707" pitchFamily="18" charset="2"/>
              <a:buChar char=""/>
            </a:pPr>
            <a:r>
              <a:rPr lang="en-US" sz="2600" b="1" dirty="0" smtClean="0">
                <a:solidFill>
                  <a:srgbClr val="FF0000"/>
                </a:solidFill>
              </a:rPr>
              <a:t>P3.2 </a:t>
            </a:r>
            <a:r>
              <a:rPr lang="en-US" sz="2600" b="1" dirty="0">
                <a:solidFill>
                  <a:srgbClr val="FF0000"/>
                </a:solidFill>
              </a:rPr>
              <a:t>– Task 02 </a:t>
            </a:r>
            <a:r>
              <a:rPr lang="en-US" sz="2600" dirty="0">
                <a:solidFill>
                  <a:srgbClr val="FF0000"/>
                </a:solidFill>
              </a:rPr>
              <a:t>– Describe with examples the Principle of Accounting Equation, using Northern Car Repairs resources to help describe.</a:t>
            </a:r>
          </a:p>
          <a:p>
            <a:pPr marL="439738" indent="-439738">
              <a:buClr>
                <a:srgbClr val="00B050"/>
              </a:buClr>
              <a:buFont typeface="Wingdings 3" panose="05040102010807070707" pitchFamily="18" charset="2"/>
              <a:buChar char=""/>
            </a:pPr>
            <a:r>
              <a:rPr lang="en-US" sz="2600" b="1" dirty="0" smtClean="0">
                <a:solidFill>
                  <a:srgbClr val="FF0000"/>
                </a:solidFill>
              </a:rPr>
              <a:t>P3.3 – Task 03 - </a:t>
            </a:r>
            <a:r>
              <a:rPr lang="en-US" sz="2600" dirty="0" smtClean="0">
                <a:solidFill>
                  <a:srgbClr val="FF0000"/>
                </a:solidFill>
              </a:rPr>
              <a:t>Complete </a:t>
            </a:r>
            <a:r>
              <a:rPr lang="en-US" sz="2600" dirty="0">
                <a:solidFill>
                  <a:srgbClr val="FF0000"/>
                </a:solidFill>
              </a:rPr>
              <a:t>the grey shaded boxes of the following table showing the value of assets, liabilities </a:t>
            </a:r>
            <a:r>
              <a:rPr lang="en-US" sz="2600" dirty="0" smtClean="0">
                <a:solidFill>
                  <a:srgbClr val="FF0000"/>
                </a:solidFill>
              </a:rPr>
              <a:t>and capital.</a:t>
            </a:r>
          </a:p>
          <a:p>
            <a:pPr marL="439738" indent="-439738">
              <a:buClr>
                <a:srgbClr val="00B050"/>
              </a:buClr>
              <a:buFont typeface="Wingdings 3" panose="05040102010807070707" pitchFamily="18" charset="2"/>
              <a:buChar char=""/>
            </a:pPr>
            <a:r>
              <a:rPr lang="en-US" sz="2600" b="1" dirty="0">
                <a:solidFill>
                  <a:srgbClr val="FF0000"/>
                </a:solidFill>
              </a:rPr>
              <a:t>P3.3 – Task 04 – </a:t>
            </a:r>
            <a:r>
              <a:rPr lang="en-US" sz="2600" dirty="0">
                <a:solidFill>
                  <a:srgbClr val="FF0000"/>
                </a:solidFill>
              </a:rPr>
              <a:t>From the figures above, comment on the Capital, Assets and current liabilities of the Northern Car Repairs. Draw conclusions on your comments on why this might be</a:t>
            </a:r>
            <a:r>
              <a:rPr lang="en-US" sz="2600" dirty="0" smtClean="0">
                <a:solidFill>
                  <a:srgbClr val="FF0000"/>
                </a:solidFill>
              </a:rPr>
              <a:t>.</a:t>
            </a:r>
            <a:endParaRPr lang="en-US" sz="2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P3 – Assessment Tasks</a:t>
            </a:r>
            <a:endParaRPr lang="en-US" sz="3600" dirty="0"/>
          </a:p>
        </p:txBody>
      </p:sp>
    </p:spTree>
    <p:extLst>
      <p:ext uri="{BB962C8B-B14F-4D97-AF65-F5344CB8AC3E}">
        <p14:creationId xmlns:p14="http://schemas.microsoft.com/office/powerpoint/2010/main" val="269602949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2187890239"/>
              </p:ext>
            </p:extLst>
          </p:nvPr>
        </p:nvGraphicFramePr>
        <p:xfrm>
          <a:off x="251520" y="976121"/>
          <a:ext cx="8580620" cy="5653537"/>
        </p:xfrm>
        <a:graphic>
          <a:graphicData uri="http://schemas.openxmlformats.org/drawingml/2006/table">
            <a:tbl>
              <a:tblPr firstRow="1" bandRow="1">
                <a:tableStyleId>{5C22544A-7EE6-4342-B048-85BDC9FD1C3A}</a:tableStyleId>
              </a:tblPr>
              <a:tblGrid>
                <a:gridCol w="1584176"/>
                <a:gridCol w="3024336"/>
                <a:gridCol w="2088232"/>
                <a:gridCol w="1883876"/>
              </a:tblGrid>
              <a:tr h="202312">
                <a:tc>
                  <a:txBody>
                    <a:bodyPr/>
                    <a:lstStyle/>
                    <a:p>
                      <a:pPr algn="ctr"/>
                      <a:r>
                        <a:rPr lang="en-US" sz="1000" dirty="0" smtClean="0">
                          <a:latin typeface="Arial" panose="020B0604020202020204" pitchFamily="34" charset="0"/>
                          <a:cs typeface="Arial" panose="020B0604020202020204" pitchFamily="34" charset="0"/>
                        </a:rPr>
                        <a:t>LO</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Pass</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Merit</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Distinction</a:t>
                      </a:r>
                      <a:endParaRPr lang="en-GB" sz="1000" dirty="0">
                        <a:latin typeface="Arial" panose="020B0604020202020204" pitchFamily="34" charset="0"/>
                        <a:cs typeface="Arial" panose="020B0604020202020204" pitchFamily="34" charset="0"/>
                      </a:endParaRPr>
                    </a:p>
                  </a:txBody>
                  <a:tcPr/>
                </a:tc>
              </a:tr>
              <a:tr h="259229">
                <a:tc rowSpan="2">
                  <a:txBody>
                    <a:bodyPr/>
                    <a:lstStyle/>
                    <a:p>
                      <a:pPr marL="0" algn="l" rtl="0" eaLnBrk="1" latinLnBrk="0" hangingPunct="1"/>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why businesses keep accurate accounting records</a:t>
                      </a:r>
                    </a:p>
                  </a:txBody>
                  <a:tcPr>
                    <a:solidFill>
                      <a:schemeClr val="accent1">
                        <a:lumMod val="20000"/>
                        <a:lumOff val="80000"/>
                      </a:schemeClr>
                    </a:solidFill>
                  </a:tcPr>
                </a:tc>
                <a:tc>
                  <a:txBody>
                    <a:bodyPr/>
                    <a:lstStyle/>
                    <a:p>
                      <a:pPr marL="0" algn="l" rtl="0" eaLnBrk="1" latinLnBrk="0" hangingPunct="1"/>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P1 - Explain the reasons for keeping accounting records in business organisations</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chemeClr val="accent1">
                        <a:lumMod val="20000"/>
                        <a:lumOff val="80000"/>
                      </a:schemeClr>
                    </a:solidFill>
                  </a:tcPr>
                </a:tc>
                <a:tc>
                  <a:txBody>
                    <a:bodyPr/>
                    <a:lstStyle/>
                    <a:p>
                      <a:pPr marL="0" algn="l" rtl="0" eaLnBrk="1" latinLnBrk="0" hangingPunct="1"/>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chemeClr val="accent1">
                        <a:lumMod val="20000"/>
                        <a:lumOff val="80000"/>
                      </a:schemeClr>
                    </a:solidFill>
                  </a:tcPr>
                </a:tc>
              </a:tr>
              <a:tr h="275064">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P2 - Describe the accounting record requirements of at least 3 different stakeholders for a specific organisation</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M1 - Explain how the failure to keep accurate accounting records could impact on stakeholders with reference to a specific business</a:t>
                      </a: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D1 - Assess how a specific business applies an accounting concept or policy to their accounting records</a:t>
                      </a:r>
                    </a:p>
                  </a:txBody>
                  <a:tcPr>
                    <a:solidFill>
                      <a:schemeClr val="accent1">
                        <a:lumMod val="20000"/>
                        <a:lumOff val="80000"/>
                      </a:schemeClr>
                    </a:solidFill>
                  </a:tcPr>
                </a:tc>
              </a:tr>
              <a:tr h="509776">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use the accounting equation</a:t>
                      </a:r>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P3 - Calculate the value of assets, liabilities and capital from given data</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644232">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prepare the principal documents in business transactions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P4</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Prepare principal source documents for given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M2 - Compare the accounting procedures for cash and trade discounts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D2 - Evaluate the use of cash and trade discounts in more than one business organisation</a:t>
                      </a:r>
                    </a:p>
                  </a:txBody>
                  <a:tcPr/>
                </a:tc>
              </a:tr>
              <a:tr h="25922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P5 - Produce a three column cash book from given financial information</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942">
                <a:tc rowSpan="3">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use basic double entry bookkeeping to prepare a trial balance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P6 - Explain the need for subdivisions of the ledger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55240">
                <a:tc vMerge="1">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P7 - Explain the difference between capital and revenue items of expenditure and income</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402336">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P8 - Prepare ledger accounts and accompanying trial balances for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92592">
                <a:tc rowSpan="4">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reconcile a cash book with a bank statement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P9 - Update a completed cash book from given data</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262825">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P10</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Produce a bank reconciliation statement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8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P11 - Describe payment methods for business transactions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196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P12 - Explain the purpose of a bank statement and the need for a bank reconciliation statement</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10746914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38467"/>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2120" dirty="0" smtClean="0"/>
              <a:t>For this section you will need to be able to define and use a small range of Accounting definitions within a given Cash Book Statement. For GCSE Business you will have learnt the following terms:</a:t>
            </a:r>
            <a:endParaRPr lang="en-GB" sz="2120" dirty="0"/>
          </a:p>
          <a:p>
            <a:pPr marL="711200" indent="-369888">
              <a:buClr>
                <a:srgbClr val="00B050"/>
              </a:buClr>
              <a:buFont typeface="Arial" panose="020B0604020202020204" pitchFamily="34" charset="0"/>
              <a:buChar char="•"/>
            </a:pPr>
            <a:r>
              <a:rPr lang="en-GB" sz="2120" b="1" dirty="0" smtClean="0"/>
              <a:t>Capital </a:t>
            </a:r>
            <a:r>
              <a:rPr lang="en-GB" sz="2120" dirty="0" smtClean="0"/>
              <a:t>– This </a:t>
            </a:r>
            <a:r>
              <a:rPr lang="en-US" sz="2120" dirty="0" smtClean="0"/>
              <a:t>can </a:t>
            </a:r>
            <a:r>
              <a:rPr lang="en-US" sz="2120" dirty="0"/>
              <a:t>refer to funds raised to support a particular business or project. Capital can also represent the accumulated wealth of a business, represented by its assets less liabilities. Capital can also mean stock or ownership in a company</a:t>
            </a:r>
            <a:r>
              <a:rPr lang="en-US" sz="2120" dirty="0" smtClean="0"/>
              <a:t>.</a:t>
            </a:r>
          </a:p>
          <a:p>
            <a:pPr marL="711200" indent="-369888">
              <a:buClr>
                <a:srgbClr val="00B050"/>
              </a:buClr>
              <a:buFont typeface="Arial" panose="020B0604020202020204" pitchFamily="34" charset="0"/>
              <a:buChar char="•"/>
            </a:pPr>
            <a:r>
              <a:rPr lang="en-GB" sz="2120" b="1" dirty="0" smtClean="0"/>
              <a:t>Equity - </a:t>
            </a:r>
            <a:r>
              <a:rPr lang="en-US" sz="2120" dirty="0"/>
              <a:t>Invested money that, in contrast to debt capital, is not repaid to the investors in the normal course of business. It represents the risk capital staked by the owners through purchase of a company's common stock (ordinary shares).</a:t>
            </a:r>
          </a:p>
          <a:p>
            <a:pPr marL="711200" indent="-369888">
              <a:buClr>
                <a:srgbClr val="00B050"/>
              </a:buClr>
              <a:buFont typeface="Arial" panose="020B0604020202020204" pitchFamily="34" charset="0"/>
              <a:buChar char="•"/>
            </a:pPr>
            <a:r>
              <a:rPr lang="en-US" sz="2120" dirty="0"/>
              <a:t>The value of equity capital is computed by estimating the current market value of everything owned by the company from which the total of all liabilities is subtracted. On the balance sheet of the company, equity capital is listed as stockholders' equity or owners' equity. Also called equity financing or share capital</a:t>
            </a:r>
            <a:r>
              <a:rPr lang="en-US" sz="2120" dirty="0" smtClean="0"/>
              <a:t>.</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P3.1 – </a:t>
            </a:r>
            <a:r>
              <a:rPr lang="en-US" sz="3200" dirty="0" smtClean="0"/>
              <a:t>Capital, Equity, Assets and Liabilities</a:t>
            </a:r>
            <a:endParaRPr lang="en-US" sz="3200" dirty="0"/>
          </a:p>
        </p:txBody>
      </p:sp>
    </p:spTree>
    <p:extLst>
      <p:ext uri="{BB962C8B-B14F-4D97-AF65-F5344CB8AC3E}">
        <p14:creationId xmlns:p14="http://schemas.microsoft.com/office/powerpoint/2010/main" val="316201851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01506"/>
          </a:xfrm>
          <a:prstGeom prst="rect">
            <a:avLst/>
          </a:prstGeom>
        </p:spPr>
        <p:txBody>
          <a:bodyPr wrap="square">
            <a:spAutoFit/>
          </a:bodyPr>
          <a:lstStyle/>
          <a:p>
            <a:pPr marL="369888" indent="-369888">
              <a:buClr>
                <a:srgbClr val="00B050"/>
              </a:buClr>
              <a:buFont typeface="Arial" panose="020B0604020202020204" pitchFamily="34" charset="0"/>
              <a:buChar char="•"/>
            </a:pPr>
            <a:r>
              <a:rPr lang="en-GB" sz="1850" b="1" dirty="0" smtClean="0"/>
              <a:t>Assets</a:t>
            </a:r>
            <a:r>
              <a:rPr lang="en-GB" sz="1850" dirty="0" smtClean="0"/>
              <a:t> – Something </a:t>
            </a:r>
            <a:r>
              <a:rPr lang="en-US" sz="1850" dirty="0" smtClean="0"/>
              <a:t>that </a:t>
            </a:r>
            <a:r>
              <a:rPr lang="en-US" sz="1850" dirty="0"/>
              <a:t>an entity has acquired or purchased, and that has money value (its cost, book value, market value, or residual value). An asset can </a:t>
            </a:r>
            <a:r>
              <a:rPr lang="en-US" sz="1850" dirty="0" smtClean="0"/>
              <a:t>be:</a:t>
            </a:r>
          </a:p>
          <a:p>
            <a:pPr marL="711200" indent="-369888">
              <a:buClr>
                <a:srgbClr val="00B050"/>
              </a:buClr>
              <a:buFont typeface="Arial" panose="020B0604020202020204" pitchFamily="34" charset="0"/>
              <a:buChar char="•"/>
            </a:pPr>
            <a:r>
              <a:rPr lang="en-US" sz="1850" dirty="0" smtClean="0"/>
              <a:t>Something </a:t>
            </a:r>
            <a:r>
              <a:rPr lang="en-US" sz="1850" dirty="0"/>
              <a:t>physical, such as cash, machinery, inventory, land and building, </a:t>
            </a:r>
            <a:endParaRPr lang="en-US" sz="1850" dirty="0" smtClean="0"/>
          </a:p>
          <a:p>
            <a:pPr marL="711200" indent="-369888">
              <a:buClr>
                <a:srgbClr val="00B050"/>
              </a:buClr>
              <a:buFont typeface="Arial" panose="020B0604020202020204" pitchFamily="34" charset="0"/>
              <a:buChar char="•"/>
            </a:pPr>
            <a:r>
              <a:rPr lang="en-US" sz="1850" dirty="0"/>
              <a:t>A</a:t>
            </a:r>
            <a:r>
              <a:rPr lang="en-US" sz="1850" dirty="0" smtClean="0"/>
              <a:t>n </a:t>
            </a:r>
            <a:r>
              <a:rPr lang="en-US" sz="1850" dirty="0"/>
              <a:t>enforceable claim against others, such as accounts </a:t>
            </a:r>
            <a:r>
              <a:rPr lang="en-US" sz="1850" dirty="0" smtClean="0"/>
              <a:t>receivable</a:t>
            </a:r>
          </a:p>
          <a:p>
            <a:pPr marL="711200" indent="-369888">
              <a:buClr>
                <a:srgbClr val="00B050"/>
              </a:buClr>
              <a:buFont typeface="Arial" panose="020B0604020202020204" pitchFamily="34" charset="0"/>
              <a:buChar char="•"/>
            </a:pPr>
            <a:r>
              <a:rPr lang="en-US" sz="1850" dirty="0"/>
              <a:t>R</a:t>
            </a:r>
            <a:r>
              <a:rPr lang="en-US" sz="1850" dirty="0" smtClean="0"/>
              <a:t>ight</a:t>
            </a:r>
            <a:r>
              <a:rPr lang="en-US" sz="1850" dirty="0"/>
              <a:t>, such as copyright, patent, </a:t>
            </a:r>
            <a:r>
              <a:rPr lang="en-US" sz="1850" dirty="0" smtClean="0"/>
              <a:t>trademark</a:t>
            </a:r>
          </a:p>
          <a:p>
            <a:pPr marL="711200" indent="-369888">
              <a:buClr>
                <a:srgbClr val="00B050"/>
              </a:buClr>
              <a:buFont typeface="Arial" panose="020B0604020202020204" pitchFamily="34" charset="0"/>
              <a:buChar char="•"/>
            </a:pPr>
            <a:r>
              <a:rPr lang="en-US" sz="1850" dirty="0"/>
              <a:t>A</a:t>
            </a:r>
            <a:r>
              <a:rPr lang="en-US" sz="1850" dirty="0" smtClean="0"/>
              <a:t>n </a:t>
            </a:r>
            <a:r>
              <a:rPr lang="en-US" sz="1850" dirty="0"/>
              <a:t>assumption, such as goodwill. Assets shown on their owner's balance sheet are usually classified according to the ease with which they can be converted into cash.</a:t>
            </a:r>
          </a:p>
          <a:p>
            <a:pPr marL="711200" indent="-369888">
              <a:buClr>
                <a:srgbClr val="00B050"/>
              </a:buClr>
              <a:buFont typeface="Arial" panose="020B0604020202020204" pitchFamily="34" charset="0"/>
              <a:buChar char="•"/>
            </a:pPr>
            <a:r>
              <a:rPr lang="en-US" sz="1850" dirty="0" smtClean="0"/>
              <a:t>Intangible </a:t>
            </a:r>
            <a:r>
              <a:rPr lang="en-US" sz="1850" dirty="0"/>
              <a:t>assets </a:t>
            </a:r>
            <a:r>
              <a:rPr lang="en-US" sz="1850" dirty="0" smtClean="0"/>
              <a:t>– Assets that cannot be sold easily in order to gain capital.</a:t>
            </a:r>
          </a:p>
          <a:p>
            <a:pPr marL="711200" indent="-369888">
              <a:buClr>
                <a:srgbClr val="00B050"/>
              </a:buClr>
              <a:buFont typeface="Arial" panose="020B0604020202020204" pitchFamily="34" charset="0"/>
              <a:buChar char="•"/>
            </a:pPr>
            <a:r>
              <a:rPr lang="en-US" sz="1850" dirty="0"/>
              <a:t>T</a:t>
            </a:r>
            <a:r>
              <a:rPr lang="en-US" sz="1850" dirty="0" smtClean="0"/>
              <a:t>angible assets – Assets that can be sold easily to improve cash-flow.</a:t>
            </a:r>
          </a:p>
          <a:p>
            <a:pPr marL="369888" indent="-369888">
              <a:buClr>
                <a:srgbClr val="00B050"/>
              </a:buClr>
              <a:buFont typeface="Arial" panose="020B0604020202020204" pitchFamily="34" charset="0"/>
              <a:buChar char="•"/>
            </a:pPr>
            <a:r>
              <a:rPr lang="en-GB" sz="1850" b="1" dirty="0" smtClean="0"/>
              <a:t>Liabilities</a:t>
            </a:r>
            <a:r>
              <a:rPr lang="en-GB" sz="1850" dirty="0" smtClean="0"/>
              <a:t> - </a:t>
            </a:r>
            <a:r>
              <a:rPr lang="en-US" sz="1850" dirty="0" smtClean="0"/>
              <a:t>Accounts </a:t>
            </a:r>
            <a:r>
              <a:rPr lang="en-US" sz="1850" dirty="0"/>
              <a:t>and wages payable, accrued rent and taxes, trade debt, and short and long-term loans. Owners' equity is also termed a liability because it is an obligation of the company to its owners. Liabilities are entered on the right-hand of the page in a double-entry bookkeeping system</a:t>
            </a:r>
            <a:r>
              <a:rPr lang="en-US" sz="1850" dirty="0" smtClean="0"/>
              <a:t>.</a:t>
            </a:r>
          </a:p>
          <a:p>
            <a:pPr marL="369888" indent="-369888">
              <a:buClr>
                <a:srgbClr val="00B050"/>
              </a:buClr>
              <a:buFont typeface="Wingdings 3" panose="05040102010807070707" pitchFamily="18" charset="2"/>
              <a:buChar char=""/>
            </a:pPr>
            <a:r>
              <a:rPr lang="en-US" sz="1850" b="1" dirty="0" smtClean="0">
                <a:solidFill>
                  <a:srgbClr val="FF0000"/>
                </a:solidFill>
              </a:rPr>
              <a:t>P3.1 – Task 01 – </a:t>
            </a:r>
            <a:r>
              <a:rPr lang="en-US" sz="1850" dirty="0" smtClean="0">
                <a:solidFill>
                  <a:srgbClr val="FF0000"/>
                </a:solidFill>
              </a:rPr>
              <a:t>Describe with company examples, what Capital, Equity, Assets and Liabilities are to the manager of Northern Car Repairs.</a:t>
            </a:r>
            <a:endParaRPr lang="en-US" sz="185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P3.1 – </a:t>
            </a:r>
            <a:r>
              <a:rPr lang="en-US" sz="3200" dirty="0" smtClean="0"/>
              <a:t>Capital, Equity, Assets and Liabilities</a:t>
            </a:r>
            <a:endParaRPr lang="en-US" sz="3200" dirty="0"/>
          </a:p>
        </p:txBody>
      </p:sp>
    </p:spTree>
    <p:extLst>
      <p:ext uri="{BB962C8B-B14F-4D97-AF65-F5344CB8AC3E}">
        <p14:creationId xmlns:p14="http://schemas.microsoft.com/office/powerpoint/2010/main" val="3887052232"/>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1.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52732</TotalTime>
  <Words>2122</Words>
  <Application>Microsoft Office PowerPoint</Application>
  <PresentationFormat>On-screen Show (4:3)</PresentationFormat>
  <Paragraphs>266</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Assessment Criteria</vt:lpstr>
      <vt:lpstr>P3.1 – Capital, Equity, Assets and Liabilities</vt:lpstr>
      <vt:lpstr>P3.1 – Capital, Equity, Assets and Liabilities</vt:lpstr>
      <vt:lpstr>P3.2 – Principle of the Accounting Equation</vt:lpstr>
      <vt:lpstr>P3.2 – Principle of the Accounting Equation</vt:lpstr>
      <vt:lpstr>P3.2 – Principle of the Accounting Equation - Example</vt:lpstr>
      <vt:lpstr>P3.2 – Principle of the Accounting Equation - Example</vt:lpstr>
      <vt:lpstr>P3.3 – Calculations using the Accounting Equation </vt:lpstr>
      <vt:lpstr>P3 – Assessment Tasks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dc:title>
  <dc:subject>eBusiness</dc:subject>
  <dc:creator>Enderoth</dc:creator>
  <cp:lastModifiedBy>Stephen Rafferty</cp:lastModifiedBy>
  <cp:revision>1710</cp:revision>
  <cp:lastPrinted>2014-01-22T18:25:48Z</cp:lastPrinted>
  <dcterms:created xsi:type="dcterms:W3CDTF">2008-03-12T11:01:44Z</dcterms:created>
  <dcterms:modified xsi:type="dcterms:W3CDTF">2018-08-05T14:33:35Z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